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7" r:id="rId3"/>
    <p:sldId id="257" r:id="rId4"/>
    <p:sldId id="273" r:id="rId5"/>
    <p:sldId id="286" r:id="rId6"/>
    <p:sldId id="277" r:id="rId7"/>
    <p:sldId id="274" r:id="rId8"/>
    <p:sldId id="266" r:id="rId9"/>
    <p:sldId id="276" r:id="rId10"/>
    <p:sldId id="275" r:id="rId11"/>
    <p:sldId id="288" r:id="rId12"/>
    <p:sldId id="289" r:id="rId13"/>
    <p:sldId id="298" r:id="rId14"/>
    <p:sldId id="295" r:id="rId15"/>
    <p:sldId id="29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8428"/>
    <a:srgbClr val="43A0C3"/>
    <a:srgbClr val="75A88D"/>
    <a:srgbClr val="B52823"/>
    <a:srgbClr val="B52A24"/>
    <a:srgbClr val="CC79A7"/>
    <a:srgbClr val="439FC3"/>
    <a:srgbClr val="76A88D"/>
    <a:srgbClr val="FA842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58"/>
    <p:restoredTop sz="93750"/>
  </p:normalViewPr>
  <p:slideViewPr>
    <p:cSldViewPr snapToGrid="0" snapToObjects="1" showGuides="1">
      <p:cViewPr>
        <p:scale>
          <a:sx n="91" d="100"/>
          <a:sy n="91" d="100"/>
        </p:scale>
        <p:origin x="2536" y="10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2/28/18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9" Type="http://schemas.openxmlformats.org/officeDocument/2006/relationships/image" Target="../media/image43.png"/><Relationship Id="rId10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2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9.emf"/><Relationship Id="rId8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Experimentally Informed Site-Specific Substitution Models Substantially Deepen Divergence Estimates </a:t>
            </a: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259543" y="-422970"/>
            <a:ext cx="8526542" cy="7235250"/>
            <a:chOff x="2259543" y="-422970"/>
            <a:chExt cx="8526542" cy="72352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473"/>
            <a:stretch/>
          </p:blipFill>
          <p:spPr>
            <a:xfrm>
              <a:off x="2259543" y="534161"/>
              <a:ext cx="3920724" cy="6071174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3033226" y="-422970"/>
              <a:ext cx="7752859" cy="7235250"/>
              <a:chOff x="3033226" y="-422970"/>
              <a:chExt cx="7752859" cy="7235250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3033226" y="-45720"/>
                <a:ext cx="7752859" cy="6858000"/>
                <a:chOff x="3033226" y="-45720"/>
                <a:chExt cx="7752859" cy="6858000"/>
              </a:xfrm>
            </p:grpSpPr>
            <p:grpSp>
              <p:nvGrpSpPr>
                <p:cNvPr id="25" name="Group 24"/>
                <p:cNvGrpSpPr/>
                <p:nvPr/>
              </p:nvGrpSpPr>
              <p:grpSpPr>
                <a:xfrm>
                  <a:off x="3033226" y="358700"/>
                  <a:ext cx="2489784" cy="5544633"/>
                  <a:chOff x="2736344" y="358700"/>
                  <a:chExt cx="2489784" cy="5544633"/>
                </a:xfrm>
              </p:grpSpPr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3653262" y="358700"/>
                    <a:ext cx="785793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b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</a:t>
                    </a:r>
                    <a:endParaRPr lang="en-US" b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3229268" y="2092661"/>
                    <a:ext cx="154721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 smtClean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(H1)</a:t>
                    </a:r>
                    <a:endParaRPr lang="en-US" b="1" dirty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3229268" y="3814590"/>
                    <a:ext cx="154721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</a:t>
                    </a:r>
                    <a:r>
                      <a:rPr lang="en-US" b="1" dirty="0" smtClean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(H3)</a:t>
                    </a:r>
                    <a:endParaRPr lang="en-US" b="1" dirty="0">
                      <a:solidFill>
                        <a:srgbClr val="FA8428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2736344" y="5534001"/>
                    <a:ext cx="2489784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</a:t>
                    </a:r>
                    <a:r>
                      <a:rPr lang="en-US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(H1+H3 </a:t>
                    </a:r>
                    <a:r>
                      <a:rPr lang="en-US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avg</a:t>
                    </a:r>
                    <a:r>
                      <a:rPr lang="en-US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b="1" dirty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pic>
              <p:nvPicPr>
                <p:cNvPr id="2" name="Picture 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85180" y="-45720"/>
                  <a:ext cx="4900905" cy="685800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8448073" y="1710235"/>
                      <a:ext cx="1858403" cy="3231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500" dirty="0" smtClean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500" i="1" smtClean="0">
                              <a:solidFill>
                                <a:srgbClr val="43A0C3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500" i="1" smtClean="0">
                              <a:solidFill>
                                <a:srgbClr val="43A0C3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500" dirty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48073" y="1710235"/>
                      <a:ext cx="1858403" cy="323165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1311" t="-3774" b="-2075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8" name="Triangle 17"/>
                <p:cNvSpPr/>
                <p:nvPr/>
              </p:nvSpPr>
              <p:spPr>
                <a:xfrm flipH="1">
                  <a:off x="7267716" y="4438890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 flipH="1">
                  <a:off x="7115747" y="2198036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 flipH="1">
                  <a:off x="10279540" y="2199930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Triangle 21"/>
                <p:cNvSpPr/>
                <p:nvPr/>
              </p:nvSpPr>
              <p:spPr>
                <a:xfrm flipH="1">
                  <a:off x="10480478" y="4393832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 flipH="1">
                  <a:off x="7175853" y="5649142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 flipH="1">
                  <a:off x="10209143" y="5649142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Triangle 27"/>
                <p:cNvSpPr/>
                <p:nvPr/>
              </p:nvSpPr>
              <p:spPr>
                <a:xfrm flipH="1">
                  <a:off x="7280876" y="6127111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Triangle 28"/>
                <p:cNvSpPr/>
                <p:nvPr/>
              </p:nvSpPr>
              <p:spPr>
                <a:xfrm flipH="1">
                  <a:off x="10358651" y="6127111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" name="Rectangle 15"/>
              <p:cNvSpPr/>
              <p:nvPr/>
            </p:nvSpPr>
            <p:spPr>
              <a:xfrm>
                <a:off x="5915891" y="0"/>
                <a:ext cx="748145" cy="207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8418337" y="-45720"/>
                <a:ext cx="979855" cy="2251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8448073" y="1710236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5909885" y="1725650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5870524" y="3429762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8335632" y="3402710"/>
                <a:ext cx="1625786" cy="301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5923044" y="5121020"/>
                <a:ext cx="1586119" cy="3445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8418337" y="5073211"/>
                <a:ext cx="1790806" cy="3043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076249" y="-409523"/>
                <a:ext cx="206178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Yu Gothic" charset="-128"/>
                    <a:ea typeface="Yu Gothic" charset="-128"/>
                    <a:cs typeface="Yu Gothic" charset="-128"/>
                  </a:rPr>
                  <a:t>No rate variation</a:t>
                </a:r>
                <a:endParaRPr lang="en-US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8640681" y="-422970"/>
                    <a:ext cx="207620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l-GR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𝜞𝝎</m:t>
                        </m:r>
                      </m:oMath>
                    </a14:m>
                    <a:r>
                      <a:rPr lang="en-US" b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rate variation</a:t>
                    </a:r>
                    <a:endParaRPr lang="en-US" b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8" name="TextBox 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0681" y="-422970"/>
                    <a:ext cx="2076209" cy="36933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t="-10000" r="-2053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131067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Competing effects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37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-615776" y="-1443633"/>
            <a:ext cx="9515656" cy="8232610"/>
            <a:chOff x="-615776" y="-1443633"/>
            <a:chExt cx="9515656" cy="823261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32"/>
            <a:stretch/>
          </p:blipFill>
          <p:spPr>
            <a:xfrm>
              <a:off x="-512618" y="-1071570"/>
              <a:ext cx="3657600" cy="348818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67"/>
            <a:stretch/>
          </p:blipFill>
          <p:spPr>
            <a:xfrm>
              <a:off x="-512618" y="3320345"/>
              <a:ext cx="3657600" cy="3468632"/>
            </a:xfrm>
            <a:prstGeom prst="rect">
              <a:avLst/>
            </a:prstGeom>
          </p:spPr>
        </p:pic>
        <p:grpSp>
          <p:nvGrpSpPr>
            <p:cNvPr id="44" name="Group 43"/>
            <p:cNvGrpSpPr/>
            <p:nvPr/>
          </p:nvGrpSpPr>
          <p:grpSpPr>
            <a:xfrm>
              <a:off x="2357523" y="-754828"/>
              <a:ext cx="400110" cy="1500987"/>
              <a:chOff x="2049941" y="3926215"/>
              <a:chExt cx="400110" cy="1500987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2229487" y="3926215"/>
                <a:ext cx="1443" cy="97976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 rot="5400000">
                <a:off x="1952478" y="4929630"/>
                <a:ext cx="5950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2656540" y="-754828"/>
              <a:ext cx="400110" cy="3447959"/>
              <a:chOff x="2236867" y="3926215"/>
              <a:chExt cx="400110" cy="3447959"/>
            </a:xfrm>
          </p:grpSpPr>
          <p:cxnSp>
            <p:nvCxnSpPr>
              <p:cNvPr id="9" name="Straight Connector 8"/>
              <p:cNvCxnSpPr/>
              <p:nvPr/>
            </p:nvCxnSpPr>
            <p:spPr>
              <a:xfrm flipH="1">
                <a:off x="2419111" y="3926215"/>
                <a:ext cx="3326" cy="18308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 rot="5400000">
                <a:off x="1595986" y="6333184"/>
                <a:ext cx="16818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2959481" y="-754828"/>
              <a:ext cx="400110" cy="3720219"/>
              <a:chOff x="2412070" y="3926215"/>
              <a:chExt cx="400110" cy="3720219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2556351" y="3926215"/>
                <a:ext cx="6915" cy="30903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 rot="5400000">
                <a:off x="2266517" y="7100772"/>
                <a:ext cx="69121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2361447" y="4999685"/>
              <a:ext cx="400110" cy="1382542"/>
              <a:chOff x="2137443" y="1414645"/>
              <a:chExt cx="400110" cy="1382542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2314553" y="1940503"/>
                <a:ext cx="801" cy="8566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 rot="5400000">
                <a:off x="2039980" y="1512108"/>
                <a:ext cx="5950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2660464" y="3291330"/>
              <a:ext cx="400110" cy="3454826"/>
              <a:chOff x="2342465" y="-301519"/>
              <a:chExt cx="400110" cy="3454826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 flipH="1">
                <a:off x="2520871" y="1322417"/>
                <a:ext cx="3326" cy="18308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 rot="5400000">
                <a:off x="1701584" y="339362"/>
                <a:ext cx="16818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2959481" y="3056985"/>
              <a:ext cx="400110" cy="3689171"/>
              <a:chOff x="2501992" y="-540824"/>
              <a:chExt cx="400110" cy="3689171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2658349" y="84354"/>
                <a:ext cx="11590" cy="306399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 rot="5400000">
                <a:off x="2356439" y="-395271"/>
                <a:ext cx="69121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29" name="Oval 28"/>
            <p:cNvSpPr/>
            <p:nvPr/>
          </p:nvSpPr>
          <p:spPr>
            <a:xfrm flipH="1">
              <a:off x="2303247" y="-261149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iangle 29"/>
            <p:cNvSpPr/>
            <p:nvPr/>
          </p:nvSpPr>
          <p:spPr>
            <a:xfrm flipH="1">
              <a:off x="2303247" y="5592699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7367088" y="3618599"/>
              <a:ext cx="1237390" cy="685906"/>
              <a:chOff x="7647464" y="3659655"/>
              <a:chExt cx="1237390" cy="685906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7647464" y="3945451"/>
                    <a:ext cx="1237390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20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=2.08</m:t>
                          </m:r>
                        </m:oMath>
                      </m:oMathPara>
                    </a14:m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>
              <p:sp>
                <p:nvSpPr>
                  <p:cNvPr id="31" name="TextBox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47464" y="3945451"/>
                    <a:ext cx="1237390" cy="40011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151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" name="TextBox 31"/>
              <p:cNvSpPr txBox="1"/>
              <p:nvPr/>
            </p:nvSpPr>
            <p:spPr>
              <a:xfrm>
                <a:off x="7647464" y="3659655"/>
                <a:ext cx="554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low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7367088" y="4694169"/>
              <a:ext cx="1532792" cy="685906"/>
              <a:chOff x="7708552" y="4680980"/>
              <a:chExt cx="1532792" cy="685906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" name="TextBox 32"/>
                  <p:cNvSpPr txBox="1"/>
                  <p:nvPr/>
                </p:nvSpPr>
                <p:spPr>
                  <a:xfrm>
                    <a:off x="7708552" y="4966776"/>
                    <a:ext cx="1237390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20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=1.73</m:t>
                          </m:r>
                        </m:oMath>
                      </m:oMathPara>
                    </a14:m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>
              <p:sp>
                <p:nvSpPr>
                  <p:cNvPr id="33" name="TextBox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08552" y="4966776"/>
                    <a:ext cx="1237390" cy="40011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151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4" name="TextBox 33"/>
              <p:cNvSpPr txBox="1"/>
              <p:nvPr/>
            </p:nvSpPr>
            <p:spPr>
              <a:xfrm>
                <a:off x="7708552" y="4680980"/>
                <a:ext cx="15327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7367088" y="5769739"/>
              <a:ext cx="1237390" cy="685906"/>
              <a:chOff x="7700454" y="5787273"/>
              <a:chExt cx="1237390" cy="685906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7700454" y="6073069"/>
                    <a:ext cx="1237390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20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=1.44</m:t>
                          </m:r>
                        </m:oMath>
                      </m:oMathPara>
                    </a14:m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>
              <p:sp>
                <p:nvSpPr>
                  <p:cNvPr id="35" name="TextBox 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00454" y="6073069"/>
                    <a:ext cx="1237390" cy="400110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151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TextBox 35"/>
              <p:cNvSpPr txBox="1"/>
              <p:nvPr/>
            </p:nvSpPr>
            <p:spPr>
              <a:xfrm>
                <a:off x="7700454" y="5787273"/>
                <a:ext cx="641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7367088" y="-575094"/>
              <a:ext cx="1237390" cy="685906"/>
              <a:chOff x="7776994" y="-700234"/>
              <a:chExt cx="1237390" cy="685906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7776994" y="-414438"/>
                    <a:ext cx="1237390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20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=1.56</m:t>
                          </m:r>
                        </m:oMath>
                      </m:oMathPara>
                    </a14:m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>
              <p:sp>
                <p:nvSpPr>
                  <p:cNvPr id="37" name="Text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6994" y="-414438"/>
                    <a:ext cx="1237390" cy="400110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b="-16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8" name="TextBox 37"/>
              <p:cNvSpPr txBox="1"/>
              <p:nvPr/>
            </p:nvSpPr>
            <p:spPr>
              <a:xfrm>
                <a:off x="7776994" y="-700234"/>
                <a:ext cx="554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low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7367088" y="523168"/>
              <a:ext cx="1532792" cy="685906"/>
              <a:chOff x="7838082" y="321091"/>
              <a:chExt cx="1532792" cy="685906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7838082" y="606887"/>
                    <a:ext cx="1237390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20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=1.34</m:t>
                          </m:r>
                        </m:oMath>
                      </m:oMathPara>
                    </a14:m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8082" y="606887"/>
                    <a:ext cx="1237390" cy="400110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b="-16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0" name="TextBox 39"/>
              <p:cNvSpPr txBox="1"/>
              <p:nvPr/>
            </p:nvSpPr>
            <p:spPr>
              <a:xfrm>
                <a:off x="7838082" y="321091"/>
                <a:ext cx="15327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7367088" y="1621429"/>
              <a:ext cx="1237390" cy="685906"/>
              <a:chOff x="7829984" y="1427384"/>
              <a:chExt cx="1237390" cy="685906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7829984" y="1713180"/>
                    <a:ext cx="1237390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20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=1.21</m:t>
                          </m:r>
                        </m:oMath>
                      </m:oMathPara>
                    </a14:m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29984" y="1713180"/>
                    <a:ext cx="1237390" cy="400110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16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" name="TextBox 41"/>
              <p:cNvSpPr txBox="1"/>
              <p:nvPr/>
            </p:nvSpPr>
            <p:spPr>
              <a:xfrm>
                <a:off x="7829984" y="1427384"/>
                <a:ext cx="641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-615776" y="2780921"/>
              <a:ext cx="288091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(H3 </a:t>
              </a:r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)</a:t>
              </a:r>
              <a:endParaRPr lang="en-US" sz="25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-526149" y="-1443633"/>
              <a:ext cx="288091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(H1 </a:t>
              </a:r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)</a:t>
              </a:r>
              <a:endParaRPr lang="en-US" sz="25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268835" y="3472265"/>
              <a:ext cx="4164020" cy="3156093"/>
              <a:chOff x="9378138" y="-814136"/>
              <a:chExt cx="4164020" cy="3156093"/>
            </a:xfrm>
          </p:grpSpPr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5232"/>
              <a:stretch/>
            </p:blipFill>
            <p:spPr>
              <a:xfrm>
                <a:off x="9378138" y="-814136"/>
                <a:ext cx="4164020" cy="1031332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043" b="42189"/>
              <a:stretch/>
            </p:blipFill>
            <p:spPr>
              <a:xfrm>
                <a:off x="9378138" y="248244"/>
                <a:ext cx="4164020" cy="1031332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6130" b="9102"/>
              <a:stretch/>
            </p:blipFill>
            <p:spPr>
              <a:xfrm>
                <a:off x="9378138" y="1310625"/>
                <a:ext cx="4164020" cy="1031332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3268835" y="-730104"/>
              <a:ext cx="4164020" cy="3184978"/>
              <a:chOff x="3364131" y="-828578"/>
              <a:chExt cx="4164020" cy="3184978"/>
            </a:xfrm>
          </p:grpSpPr>
          <p:pic>
            <p:nvPicPr>
              <p:cNvPr id="50" name="Picture 49"/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4539"/>
              <a:stretch/>
            </p:blipFill>
            <p:spPr>
              <a:xfrm>
                <a:off x="3364131" y="-828578"/>
                <a:ext cx="4164020" cy="1060217"/>
              </a:xfrm>
              <a:prstGeom prst="rect">
                <a:avLst/>
              </a:prstGeom>
            </p:spPr>
          </p:pic>
          <p:pic>
            <p:nvPicPr>
              <p:cNvPr id="52" name="Picture 51"/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872" b="42667"/>
              <a:stretch/>
            </p:blipFill>
            <p:spPr>
              <a:xfrm>
                <a:off x="3364131" y="233803"/>
                <a:ext cx="4164020" cy="1060217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5284" b="9255"/>
              <a:stretch/>
            </p:blipFill>
            <p:spPr>
              <a:xfrm>
                <a:off x="3364131" y="1296183"/>
                <a:ext cx="4164020" cy="106021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76254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`</a:t>
            </a:r>
            <a:r>
              <a:rPr lang="en-US" b="1" dirty="0" err="1" smtClean="0">
                <a:solidFill>
                  <a:schemeClr val="bg1"/>
                </a:solidFill>
              </a:rPr>
              <a:t>phylobayes</a:t>
            </a:r>
            <a:r>
              <a:rPr lang="en-US" b="1" dirty="0" smtClean="0">
                <a:solidFill>
                  <a:schemeClr val="bg1"/>
                </a:solidFill>
              </a:rPr>
              <a:t>`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4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75641" y="1131516"/>
            <a:ext cx="13128879" cy="4354187"/>
            <a:chOff x="175641" y="1131516"/>
            <a:chExt cx="13128879" cy="435418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981" b="25607"/>
            <a:stretch/>
          </p:blipFill>
          <p:spPr>
            <a:xfrm>
              <a:off x="203200" y="1713178"/>
              <a:ext cx="11762172" cy="3388671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175641" y="1131516"/>
              <a:ext cx="13128879" cy="4354187"/>
              <a:chOff x="175641" y="1131516"/>
              <a:chExt cx="13128879" cy="4354187"/>
            </a:xfrm>
          </p:grpSpPr>
          <p:sp>
            <p:nvSpPr>
              <p:cNvPr id="17" name="TextBox 16"/>
              <p:cNvSpPr txBox="1"/>
              <p:nvPr/>
            </p:nvSpPr>
            <p:spPr>
              <a:xfrm flipH="1">
                <a:off x="8507477" y="4777817"/>
                <a:ext cx="3951422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mutSel</a:t>
                </a:r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/>
                </a:r>
                <a:b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/>
                  <p:cNvSpPr txBox="1"/>
                  <p:nvPr/>
                </p:nvSpPr>
                <p:spPr>
                  <a:xfrm rot="16200000" flipH="1">
                    <a:off x="6899447" y="2971007"/>
                    <a:ext cx="3277354" cy="7078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ExpCM+</a:t>
                    </a:r>
                    <a14:m>
                      <m:oMath xmlns:m="http://schemas.openxmlformats.org/officeDocument/2006/math">
                        <m:r>
                          <a:rPr lang="el-GR" sz="2000" b="1" i="1" smtClean="0">
                            <a:solidFill>
                              <a:srgbClr val="75A88D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𝚪</m:t>
                        </m:r>
                        <m:r>
                          <a:rPr lang="el-GR" sz="2000" b="1" i="1" smtClean="0">
                            <a:solidFill>
                              <a:srgbClr val="75A88D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𝝎</m:t>
                        </m:r>
                      </m:oMath>
                    </a14:m>
                    <a:r>
                      <a:rPr lang="en-US" sz="2000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(H1+H3 </a:t>
                    </a:r>
                    <a:r>
                      <a:rPr lang="en-US" sz="2000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avg</a:t>
                    </a:r>
                    <a:r>
                      <a:rPr lang="en-US" sz="2000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) </a:t>
                    </a:r>
                    <a:r>
                      <a:rPr lang="en-US" sz="20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normalized branch length</a:t>
                    </a:r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 flipH="1">
                    <a:off x="6899447" y="2971007"/>
                    <a:ext cx="3277354" cy="707886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5172" t="-3911" r="-14655" b="-167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Oval 18"/>
              <p:cNvSpPr/>
              <p:nvPr/>
            </p:nvSpPr>
            <p:spPr>
              <a:xfrm>
                <a:off x="11643439" y="3020694"/>
                <a:ext cx="321934" cy="321934"/>
              </a:xfrm>
              <a:prstGeom prst="ellipse">
                <a:avLst/>
              </a:prstGeom>
              <a:solidFill>
                <a:srgbClr val="FA8428"/>
              </a:solidFill>
              <a:ln>
                <a:solidFill>
                  <a:srgbClr val="FA842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1965373" y="2991171"/>
                <a:ext cx="8099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H3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11643439" y="2628990"/>
                <a:ext cx="321934" cy="321934"/>
              </a:xfrm>
              <a:prstGeom prst="ellipse">
                <a:avLst/>
              </a:prstGeom>
              <a:solidFill>
                <a:srgbClr val="43A0C3"/>
              </a:solidFill>
              <a:ln>
                <a:solidFill>
                  <a:srgbClr val="43A0C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1965373" y="2628990"/>
                <a:ext cx="8099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H1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1555425" y="2274123"/>
                <a:ext cx="1749095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9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</a:t>
                </a:r>
                <a:endParaRPr lang="en-US" sz="19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 flipH="1">
                <a:off x="5032692" y="4777817"/>
                <a:ext cx="1975711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mutSel</a:t>
                </a:r>
                <a:r>
                  <a:rPr lang="en-US" sz="2000" b="1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 rot="16200000" flipH="1">
                <a:off x="2949124" y="3124895"/>
                <a:ext cx="2303561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H1+H3 </a:t>
                </a:r>
                <a:r>
                  <a:rPr lang="en-US" sz="2000" b="1" dirty="0" err="1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avg</a:t>
                </a:r>
                <a:r>
                  <a:rPr lang="en-US" sz="2000" b="1" dirty="0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US" sz="2000" b="1" dirty="0" err="1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sz="2000" dirty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 flipH="1">
                <a:off x="1109630" y="4777817"/>
                <a:ext cx="1975711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H1 </a:t>
                </a:r>
                <a:r>
                  <a:rPr lang="en-US" sz="2000" b="1" dirty="0" err="1" smtClean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sz="2000" dirty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 rot="16200000" flipH="1">
                <a:off x="-612160" y="3124895"/>
                <a:ext cx="1975711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H3 </a:t>
                </a:r>
                <a:r>
                  <a:rPr lang="en-US" sz="2000" b="1" dirty="0" err="1" smtClean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sz="2000" dirty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673229" y="1720298"/>
                <a:ext cx="771307" cy="335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035941" y="1713178"/>
                <a:ext cx="10102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r</a:t>
                </a:r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 = 0.74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1927854" y="1715000"/>
                <a:ext cx="771307" cy="335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218515" y="1713178"/>
                <a:ext cx="10102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r</a:t>
                </a:r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 = 0.52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52891" y="1131516"/>
                <a:ext cx="45720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A</a:t>
                </a:r>
                <a:endParaRPr lang="en-US" sz="35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7912608" y="1131516"/>
                <a:ext cx="45720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500" b="1" dirty="0">
                    <a:latin typeface="Yu Gothic" charset="-128"/>
                    <a:ea typeface="Yu Gothic" charset="-128"/>
                    <a:cs typeface="Yu Gothic" charset="-128"/>
                  </a:rPr>
                  <a:t>B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76342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raw figures come from `</a:t>
            </a:r>
            <a:r>
              <a:rPr lang="en-US" dirty="0" err="1" smtClean="0"/>
              <a:t>figures.ipynb</a:t>
            </a:r>
            <a:r>
              <a:rPr lang="en-US" dirty="0" smtClean="0"/>
              <a:t>` in this directory. </a:t>
            </a:r>
          </a:p>
          <a:p>
            <a:r>
              <a:rPr lang="en-US" dirty="0" smtClean="0"/>
              <a:t>If you don’t change the size of the output figure you should be able to plop them into this presentation to produce the final figures.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-9006896" y="-3379808"/>
            <a:ext cx="32554684" cy="8403568"/>
            <a:chOff x="-9006896" y="-3379808"/>
            <a:chExt cx="32554684" cy="8403568"/>
          </a:xfrm>
        </p:grpSpPr>
        <p:grpSp>
          <p:nvGrpSpPr>
            <p:cNvPr id="35" name="Group 34"/>
            <p:cNvGrpSpPr/>
            <p:nvPr/>
          </p:nvGrpSpPr>
          <p:grpSpPr>
            <a:xfrm>
              <a:off x="11688525" y="-3379808"/>
              <a:ext cx="11859263" cy="7410663"/>
              <a:chOff x="11139885" y="-3115668"/>
              <a:chExt cx="11859263" cy="74106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4588999" y="-2106589"/>
                <a:ext cx="4528519" cy="153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700" dirty="0" smtClean="0">
                    <a:latin typeface="Yu Gothic" charset="-128"/>
                    <a:ea typeface="Yu Gothic" charset="-128"/>
                    <a:cs typeface="Yu Gothic" charset="-128"/>
                  </a:rPr>
                  <a:t>Site-specific stationary state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19002360" y="-2065665"/>
                    <a:ext cx="3996788" cy="15388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n-US" sz="47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rate variation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002360" y="-2065665"/>
                    <a:ext cx="3996788" cy="1538883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9127" b="-198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" name="TextBox 1"/>
              <p:cNvSpPr txBox="1"/>
              <p:nvPr/>
            </p:nvSpPr>
            <p:spPr>
              <a:xfrm>
                <a:off x="12693644" y="2065629"/>
                <a:ext cx="2167581" cy="815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47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/>
                  <p:cNvSpPr txBox="1"/>
                  <p:nvPr/>
                </p:nvSpPr>
                <p:spPr>
                  <a:xfrm>
                    <a:off x="11139885" y="3348381"/>
                    <a:ext cx="3721340" cy="81560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47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" name="TextBox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39885" y="3348381"/>
                    <a:ext cx="3721340" cy="815608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6383" t="-17164" b="-3806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" name="TextBox 3"/>
              <p:cNvSpPr txBox="1"/>
              <p:nvPr/>
            </p:nvSpPr>
            <p:spPr>
              <a:xfrm>
                <a:off x="13177751" y="-423613"/>
                <a:ext cx="1683474" cy="815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47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14929789" y="-573460"/>
                <a:ext cx="7942667" cy="4868455"/>
                <a:chOff x="6464709" y="8502220"/>
                <a:chExt cx="4750247" cy="1786797"/>
              </a:xfrm>
            </p:grpSpPr>
            <p:sp>
              <p:nvSpPr>
                <p:cNvPr id="8" name="Rectangle 7"/>
                <p:cNvSpPr/>
                <p:nvPr/>
              </p:nvSpPr>
              <p:spPr>
                <a:xfrm>
                  <a:off x="6464709" y="9445499"/>
                  <a:ext cx="2314577" cy="372728"/>
                </a:xfrm>
                <a:prstGeom prst="rect">
                  <a:avLst/>
                </a:prstGeom>
                <a:solidFill>
                  <a:srgbClr val="75A8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8900379" y="9443801"/>
                  <a:ext cx="2314577" cy="37272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2" name="Group 11"/>
                <p:cNvGrpSpPr/>
                <p:nvPr/>
              </p:nvGrpSpPr>
              <p:grpSpPr>
                <a:xfrm>
                  <a:off x="6464709" y="9914591"/>
                  <a:ext cx="4750247" cy="374426"/>
                  <a:chOff x="5372099" y="2054004"/>
                  <a:chExt cx="4750247" cy="374426"/>
                </a:xfrm>
              </p:grpSpPr>
              <p:sp>
                <p:nvSpPr>
                  <p:cNvPr id="13" name="Rectangle 12"/>
                  <p:cNvSpPr/>
                  <p:nvPr/>
                </p:nvSpPr>
                <p:spPr>
                  <a:xfrm>
                    <a:off x="5372099" y="2055702"/>
                    <a:ext cx="2314576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" name="Rectangle 13"/>
                  <p:cNvSpPr/>
                  <p:nvPr/>
                </p:nvSpPr>
                <p:spPr>
                  <a:xfrm>
                    <a:off x="7807770" y="2054004"/>
                    <a:ext cx="2314576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6464709" y="8502220"/>
                  <a:ext cx="4750247" cy="374426"/>
                  <a:chOff x="5372099" y="2054004"/>
                  <a:chExt cx="4750247" cy="374426"/>
                </a:xfrm>
              </p:grpSpPr>
              <p:sp>
                <p:nvSpPr>
                  <p:cNvPr id="16" name="Rectangle 15"/>
                  <p:cNvSpPr/>
                  <p:nvPr/>
                </p:nvSpPr>
                <p:spPr>
                  <a:xfrm>
                    <a:off x="5372099" y="2055702"/>
                    <a:ext cx="2314576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" name="Rectangle 16"/>
                  <p:cNvSpPr/>
                  <p:nvPr/>
                </p:nvSpPr>
                <p:spPr>
                  <a:xfrm>
                    <a:off x="7807770" y="2054004"/>
                    <a:ext cx="2314576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9" name="Rectangle 18"/>
                <p:cNvSpPr/>
                <p:nvPr/>
              </p:nvSpPr>
              <p:spPr>
                <a:xfrm>
                  <a:off x="6464709" y="8974708"/>
                  <a:ext cx="2314577" cy="372727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8900379" y="8973011"/>
                  <a:ext cx="2314577" cy="372728"/>
                </a:xfrm>
                <a:prstGeom prst="rect">
                  <a:avLst/>
                </a:prstGeom>
                <a:solidFill>
                  <a:srgbClr val="75A8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11623992" y="782875"/>
                    <a:ext cx="3237233" cy="81560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23992" y="782875"/>
                    <a:ext cx="3237233" cy="815608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7533" t="-16418" b="-3806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" name="TextBox 30"/>
              <p:cNvSpPr txBox="1"/>
              <p:nvPr/>
            </p:nvSpPr>
            <p:spPr>
              <a:xfrm>
                <a:off x="11356172" y="-3115668"/>
                <a:ext cx="334751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  <a:endParaRPr lang="en-US" sz="6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2649" y="-3379808"/>
              <a:ext cx="10258062" cy="7910696"/>
              <a:chOff x="-9149952" y="-3161230"/>
              <a:chExt cx="10258062" cy="7910696"/>
            </a:xfrm>
          </p:grpSpPr>
          <p:pic>
            <p:nvPicPr>
              <p:cNvPr id="53" name="Picture 52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1648"/>
              <a:stretch/>
            </p:blipFill>
            <p:spPr>
              <a:xfrm>
                <a:off x="-9149952" y="-1591769"/>
                <a:ext cx="10258062" cy="6341235"/>
              </a:xfrm>
              <a:prstGeom prst="rect">
                <a:avLst/>
              </a:prstGeom>
            </p:spPr>
          </p:pic>
          <p:grpSp>
            <p:nvGrpSpPr>
              <p:cNvPr id="48" name="Group 47"/>
              <p:cNvGrpSpPr/>
              <p:nvPr/>
            </p:nvGrpSpPr>
            <p:grpSpPr>
              <a:xfrm>
                <a:off x="-9113460" y="-3161230"/>
                <a:ext cx="9779530" cy="2533743"/>
                <a:chOff x="-9113460" y="-3161230"/>
                <a:chExt cx="9779530" cy="2533743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-8690949" y="-2174407"/>
                  <a:ext cx="9357019" cy="1546920"/>
                  <a:chOff x="-4960206" y="-1974181"/>
                  <a:chExt cx="9357019" cy="1546920"/>
                </a:xfrm>
              </p:grpSpPr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-4960206" y="-1966144"/>
                    <a:ext cx="4823435" cy="153888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Uniform stationary state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-136770" y="-1974181"/>
                    <a:ext cx="4533583" cy="153888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Site-specific stationary state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24" name="TextBox 23"/>
                <p:cNvSpPr txBox="1"/>
                <p:nvPr/>
              </p:nvSpPr>
              <p:spPr>
                <a:xfrm>
                  <a:off x="-9113460" y="-3161230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>
                      <a:latin typeface="Yu Gothic" charset="-128"/>
                      <a:ea typeface="Yu Gothic" charset="-128"/>
                      <a:cs typeface="Yu Gothic" charset="-128"/>
                    </a:rPr>
                    <a:t>B</a:t>
                  </a:r>
                </a:p>
              </p:txBody>
            </p:sp>
          </p:grpSp>
        </p:grpSp>
        <p:grpSp>
          <p:nvGrpSpPr>
            <p:cNvPr id="11" name="Group 10"/>
            <p:cNvGrpSpPr/>
            <p:nvPr/>
          </p:nvGrpSpPr>
          <p:grpSpPr>
            <a:xfrm>
              <a:off x="-9006896" y="-3379808"/>
              <a:ext cx="8821730" cy="8403568"/>
              <a:chOff x="-9006896" y="-3379808"/>
              <a:chExt cx="8821730" cy="8403568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549"/>
              <a:stretch/>
            </p:blipFill>
            <p:spPr>
              <a:xfrm>
                <a:off x="-7765681" y="-2704799"/>
                <a:ext cx="7580515" cy="7235687"/>
              </a:xfrm>
              <a:prstGeom prst="rect">
                <a:avLst/>
              </a:prstGeom>
            </p:spPr>
          </p:pic>
          <p:grpSp>
            <p:nvGrpSpPr>
              <p:cNvPr id="30" name="Group 29"/>
              <p:cNvGrpSpPr/>
              <p:nvPr/>
            </p:nvGrpSpPr>
            <p:grpSpPr>
              <a:xfrm>
                <a:off x="-9006896" y="-3379808"/>
                <a:ext cx="8161261" cy="8403568"/>
                <a:chOff x="1834177" y="-3161230"/>
                <a:chExt cx="8161261" cy="8403568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1834177" y="-3161230"/>
                  <a:ext cx="8161261" cy="3681532"/>
                  <a:chOff x="1330438" y="-3161230"/>
                  <a:chExt cx="8161261" cy="3681532"/>
                </a:xfrm>
              </p:grpSpPr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1330438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>
                        <a:latin typeface="Yu Gothic" charset="-128"/>
                        <a:ea typeface="Yu Gothic" charset="-128"/>
                        <a:cs typeface="Yu Gothic" charset="-128"/>
                      </a:rPr>
                      <a:t>A</a:t>
                    </a:r>
                  </a:p>
                </p:txBody>
              </p:sp>
              <p:grpSp>
                <p:nvGrpSpPr>
                  <p:cNvPr id="32" name="Group 31"/>
                  <p:cNvGrpSpPr/>
                  <p:nvPr/>
                </p:nvGrpSpPr>
                <p:grpSpPr>
                  <a:xfrm>
                    <a:off x="5602188" y="-924677"/>
                    <a:ext cx="3889511" cy="1444979"/>
                    <a:chOff x="5985399" y="4787128"/>
                    <a:chExt cx="3889511" cy="1444979"/>
                  </a:xfrm>
                </p:grpSpPr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6552645" y="5447277"/>
                      <a:ext cx="3322265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45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s</a:t>
                      </a:r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ingle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28" name="Oval 27"/>
                    <p:cNvSpPr/>
                    <p:nvPr/>
                  </p:nvSpPr>
                  <p:spPr>
                    <a:xfrm>
                      <a:off x="5985399" y="4914902"/>
                      <a:ext cx="517401" cy="517401"/>
                    </a:xfrm>
                    <a:prstGeom prst="ellipse">
                      <a:avLst/>
                    </a:prstGeom>
                    <a:solidFill>
                      <a:srgbClr val="43A0C3"/>
                    </a:solidFill>
                    <a:ln>
                      <a:solidFill>
                        <a:srgbClr val="43A0C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9" name="TextBox 28"/>
                        <p:cNvSpPr txBox="1"/>
                        <p:nvPr/>
                      </p:nvSpPr>
                      <p:spPr>
                        <a:xfrm>
                          <a:off x="6552644" y="4787128"/>
                          <a:ext cx="660738" cy="78483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  <m: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9" name="TextBox 28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552644" y="4787128"/>
                          <a:ext cx="660738" cy="784830"/>
                        </a:xfrm>
                        <a:prstGeom prst="rect">
                          <a:avLst/>
                        </a:prstGeom>
                        <a:blipFill rotWithShape="0">
                          <a:blip r:embed="rId8"/>
                          <a:stretch>
                            <a:fillRect r="-1834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" name="TextBox 25"/>
                      <p:cNvSpPr txBox="1"/>
                      <p:nvPr/>
                    </p:nvSpPr>
                    <p:spPr>
                      <a:xfrm>
                        <a:off x="5324747" y="-1588705"/>
                        <a:ext cx="2764772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 xmlns:m="http://schemas.openxmlformats.org/officeDocument/2006/math">
                            <m:r>
                              <a:rPr lang="el-GR" sz="45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6" name="TextBox 2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24747" y="-1588705"/>
                        <a:ext cx="2764772" cy="784830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 t="-17188" b="-3828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5828486" y="4457508"/>
                      <a:ext cx="2193101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l-GR" sz="4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28486" y="4457508"/>
                      <a:ext cx="2193101" cy="784830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16279" r="-11142" b="-3798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8" name="Triangle 37"/>
              <p:cNvSpPr/>
              <p:nvPr/>
            </p:nvSpPr>
            <p:spPr>
              <a:xfrm>
                <a:off x="-4792270" y="-370491"/>
                <a:ext cx="569685" cy="491108"/>
              </a:xfrm>
              <a:prstGeom prst="triangle">
                <a:avLst/>
              </a:prstGeom>
              <a:solidFill>
                <a:srgbClr val="FA84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322034" y="-1846773"/>
            <a:ext cx="14635928" cy="6761743"/>
            <a:chOff x="-322034" y="-1846773"/>
            <a:chExt cx="14635928" cy="676174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7" t="7753" b="20811"/>
            <a:stretch/>
          </p:blipFill>
          <p:spPr>
            <a:xfrm>
              <a:off x="455075" y="472267"/>
              <a:ext cx="9716894" cy="4034943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244613" y="-3127"/>
              <a:ext cx="9167627" cy="417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9406052" y="-1808673"/>
              <a:ext cx="1247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Yu Gothic" charset="-128"/>
                  <a:ea typeface="Yu Gothic" charset="-128"/>
                  <a:cs typeface="Yu Gothic" charset="-128"/>
                </a:rPr>
                <a:t>Site in HA</a:t>
              </a:r>
              <a:endParaRPr lang="en-US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9418752" y="298046"/>
                  <a:ext cx="22350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Implied </a:t>
                  </a:r>
                  <a:r>
                    <a:rPr lang="en-US" i="1" dirty="0" err="1">
                      <a:latin typeface="Yu Gothic" charset="-128"/>
                      <a:ea typeface="Yu Gothic" charset="-128"/>
                      <a:cs typeface="Yu Gothic" charset="-128"/>
                    </a:rPr>
                    <a:t>d</a:t>
                  </a:r>
                  <a:r>
                    <a:rPr lang="en-US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N/dS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𝑟</m:t>
                          </m:r>
                        </m:sub>
                      </m:sSub>
                    </m:oMath>
                  </a14:m>
                  <a:r>
                    <a:rPr lang="en-US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)</a:t>
                  </a:r>
                  <a:endParaRPr lang="en-US" i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8752" y="298046"/>
                  <a:ext cx="2235099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180" t="-10000" r="-190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/>
            <p:cNvSpPr txBox="1"/>
            <p:nvPr/>
          </p:nvSpPr>
          <p:spPr>
            <a:xfrm>
              <a:off x="2079280" y="4437916"/>
              <a:ext cx="669766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latin typeface="Yu Gothic" charset="-128"/>
                  <a:ea typeface="Yu Gothic" charset="-128"/>
                  <a:cs typeface="Yu Gothic" charset="-128"/>
                </a:rPr>
                <a:t>Branch length (codon substitutions per site)</a:t>
              </a:r>
              <a:endParaRPr lang="en-US" sz="2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-1418692" y="1867597"/>
              <a:ext cx="305508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 smtClean="0">
                  <a:latin typeface="Yu Gothic" charset="-128"/>
                  <a:ea typeface="Yu Gothic" charset="-128"/>
                  <a:cs typeface="Yu Gothic" charset="-128"/>
                </a:rPr>
                <a:t>Expected pairwise </a:t>
              </a:r>
              <a:r>
                <a:rPr lang="en-US" sz="2500" smtClean="0">
                  <a:latin typeface="Yu Gothic" charset="-128"/>
                  <a:ea typeface="Yu Gothic" charset="-128"/>
                  <a:cs typeface="Yu Gothic" charset="-128"/>
                </a:rPr>
                <a:t>amino-acid identity</a:t>
              </a:r>
              <a:endParaRPr lang="en-US" sz="2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0210067" y="1378060"/>
              <a:ext cx="4103827" cy="1809304"/>
              <a:chOff x="5172736" y="5302733"/>
              <a:chExt cx="4103827" cy="1809304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5172736" y="5302733"/>
                <a:ext cx="104067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 smtClean="0">
                    <a:latin typeface="Yu Gothic" charset="-128"/>
                    <a:ea typeface="Yu Gothic" charset="-128"/>
                    <a:cs typeface="Yu Gothic" charset="-128"/>
                  </a:rPr>
                  <a:t>Model</a:t>
                </a:r>
                <a:endParaRPr lang="en-US" sz="22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32" name="Group 31"/>
              <p:cNvGrpSpPr/>
              <p:nvPr/>
            </p:nvGrpSpPr>
            <p:grpSpPr>
              <a:xfrm>
                <a:off x="5298482" y="5669408"/>
                <a:ext cx="3978081" cy="1442629"/>
                <a:chOff x="5298482" y="5669408"/>
                <a:chExt cx="3978081" cy="1442629"/>
              </a:xfrm>
            </p:grpSpPr>
            <p:grpSp>
              <p:nvGrpSpPr>
                <p:cNvPr id="2" name="Group 1"/>
                <p:cNvGrpSpPr/>
                <p:nvPr/>
              </p:nvGrpSpPr>
              <p:grpSpPr>
                <a:xfrm>
                  <a:off x="5298482" y="5669408"/>
                  <a:ext cx="1323552" cy="430887"/>
                  <a:chOff x="3547732" y="5860896"/>
                  <a:chExt cx="1323552" cy="430887"/>
                </a:xfrm>
              </p:grpSpPr>
              <p:sp>
                <p:nvSpPr>
                  <p:cNvPr id="35" name="Rectangle 34"/>
                  <p:cNvSpPr/>
                  <p:nvPr/>
                </p:nvSpPr>
                <p:spPr>
                  <a:xfrm>
                    <a:off x="3547732" y="5919557"/>
                    <a:ext cx="274964" cy="274964"/>
                  </a:xfrm>
                  <a:prstGeom prst="rect">
                    <a:avLst/>
                  </a:prstGeom>
                  <a:solidFill>
                    <a:srgbClr val="B529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3758479" y="5860896"/>
                    <a:ext cx="1112805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29" name="Group 28"/>
                <p:cNvGrpSpPr/>
                <p:nvPr/>
              </p:nvGrpSpPr>
              <p:grpSpPr>
                <a:xfrm>
                  <a:off x="5298482" y="6681150"/>
                  <a:ext cx="3978081" cy="430887"/>
                  <a:chOff x="4512619" y="6248418"/>
                  <a:chExt cx="3978081" cy="430887"/>
                </a:xfrm>
              </p:grpSpPr>
              <p:sp>
                <p:nvSpPr>
                  <p:cNvPr id="36" name="Rectangle 35"/>
                  <p:cNvSpPr/>
                  <p:nvPr/>
                </p:nvSpPr>
                <p:spPr>
                  <a:xfrm>
                    <a:off x="4512619" y="6311760"/>
                    <a:ext cx="274964" cy="274964"/>
                  </a:xfrm>
                  <a:prstGeom prst="rect">
                    <a:avLst/>
                  </a:prstGeom>
                  <a:solidFill>
                    <a:srgbClr val="FA842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1" name="TextBox 40"/>
                      <p:cNvSpPr txBox="1"/>
                      <p:nvPr/>
                    </p:nvSpPr>
                    <p:spPr>
                      <a:xfrm>
                        <a:off x="4738519" y="6248418"/>
                        <a:ext cx="3752181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implied dN/dS (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20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sSubPr>
                              <m:e>
                                <m:r>
                                  <a:rPr lang="en-US" sz="22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𝑟</m:t>
                                </m:r>
                              </m:sub>
                            </m:sSub>
                          </m:oMath>
                        </a14:m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)</a:t>
                        </a:r>
                        <a:endParaRPr lang="en-US" sz="22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1" name="TextBox 4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38519" y="6248418"/>
                        <a:ext cx="3752181" cy="430887"/>
                      </a:xfrm>
                      <a:prstGeom prst="rect">
                        <a:avLst/>
                      </a:prstGeom>
                      <a:blipFill rotWithShape="0">
                        <a:blip r:embed="rId5"/>
                        <a:stretch>
                          <a:fillRect l="-2110" t="-9859" r="-1136" b="-2816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5298482" y="6007714"/>
                  <a:ext cx="1097528" cy="430887"/>
                  <a:chOff x="4574302" y="5854546"/>
                  <a:chExt cx="1097528" cy="430887"/>
                </a:xfrm>
              </p:grpSpPr>
              <p:sp>
                <p:nvSpPr>
                  <p:cNvPr id="37" name="Rectangle 36"/>
                  <p:cNvSpPr/>
                  <p:nvPr/>
                </p:nvSpPr>
                <p:spPr>
                  <a:xfrm>
                    <a:off x="4574302" y="5919557"/>
                    <a:ext cx="274964" cy="274964"/>
                  </a:xfrm>
                  <a:prstGeom prst="rect">
                    <a:avLst/>
                  </a:prstGeom>
                  <a:solidFill>
                    <a:srgbClr val="439FC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4785049" y="5854546"/>
                    <a:ext cx="886781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</a:t>
                    </a:r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5298482" y="6346020"/>
                  <a:ext cx="1823498" cy="430887"/>
                  <a:chOff x="6003223" y="5848196"/>
                  <a:chExt cx="1823498" cy="430887"/>
                </a:xfrm>
              </p:grpSpPr>
              <p:sp>
                <p:nvSpPr>
                  <p:cNvPr id="38" name="Rectangle 37"/>
                  <p:cNvSpPr/>
                  <p:nvPr/>
                </p:nvSpPr>
                <p:spPr>
                  <a:xfrm>
                    <a:off x="6003223" y="5919557"/>
                    <a:ext cx="274964" cy="274964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3" name="TextBox 42"/>
                      <p:cNvSpPr txBox="1"/>
                      <p:nvPr/>
                    </p:nvSpPr>
                    <p:spPr>
                      <a:xfrm>
                        <a:off x="6213972" y="5848196"/>
                        <a:ext cx="1612749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2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  <m:r>
                              <a:rPr lang="el-GR" sz="2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endParaRPr lang="en-US" sz="22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3" name="TextBox 4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213972" y="5848196"/>
                        <a:ext cx="1612749" cy="430887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 l="-4924" t="-9859" b="-2816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grpSp>
          <p:nvGrpSpPr>
            <p:cNvPr id="47" name="Group 46"/>
            <p:cNvGrpSpPr/>
            <p:nvPr/>
          </p:nvGrpSpPr>
          <p:grpSpPr>
            <a:xfrm>
              <a:off x="3271855" y="-1817157"/>
              <a:ext cx="628698" cy="2558434"/>
              <a:chOff x="3271855" y="-1783273"/>
              <a:chExt cx="628698" cy="2558434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271855" y="376385"/>
                <a:ext cx="6286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0.46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365631" y="-1783273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17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61" r="74665"/>
              <a:stretch/>
            </p:blipFill>
            <p:spPr>
              <a:xfrm>
                <a:off x="3406629" y="-1617984"/>
                <a:ext cx="422973" cy="2393145"/>
              </a:xfrm>
              <a:prstGeom prst="rect">
                <a:avLst/>
              </a:prstGeom>
            </p:spPr>
          </p:pic>
        </p:grpSp>
        <p:grpSp>
          <p:nvGrpSpPr>
            <p:cNvPr id="67" name="Group 66"/>
            <p:cNvGrpSpPr/>
            <p:nvPr/>
          </p:nvGrpSpPr>
          <p:grpSpPr>
            <a:xfrm>
              <a:off x="5113765" y="-1823332"/>
              <a:ext cx="628698" cy="2564609"/>
              <a:chOff x="5113765" y="-1783273"/>
              <a:chExt cx="628698" cy="256460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5113765" y="370771"/>
                <a:ext cx="6286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0.36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203744" y="-1783273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28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0" name="Picture 59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907" r="57994"/>
              <a:stretch/>
            </p:blipFill>
            <p:spPr>
              <a:xfrm>
                <a:off x="5204268" y="-1611809"/>
                <a:ext cx="409207" cy="2393145"/>
              </a:xfrm>
              <a:prstGeom prst="rect">
                <a:avLst/>
              </a:prstGeom>
            </p:spPr>
          </p:pic>
        </p:grpSp>
        <p:grpSp>
          <p:nvGrpSpPr>
            <p:cNvPr id="46" name="Group 45"/>
            <p:cNvGrpSpPr/>
            <p:nvPr/>
          </p:nvGrpSpPr>
          <p:grpSpPr>
            <a:xfrm>
              <a:off x="1443762" y="-1800413"/>
              <a:ext cx="628698" cy="2541690"/>
              <a:chOff x="1443762" y="-1795973"/>
              <a:chExt cx="628698" cy="2541690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1443762" y="370771"/>
                <a:ext cx="6286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0.91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473418" y="-1795973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209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1" name="Picture 60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007" r="40319"/>
              <a:stretch/>
            </p:blipFill>
            <p:spPr>
              <a:xfrm>
                <a:off x="1546625" y="-1647428"/>
                <a:ext cx="422973" cy="2393145"/>
              </a:xfrm>
              <a:prstGeom prst="rect">
                <a:avLst/>
              </a:prstGeom>
            </p:spPr>
          </p:pic>
        </p:grpSp>
        <p:grpSp>
          <p:nvGrpSpPr>
            <p:cNvPr id="66" name="Group 65"/>
            <p:cNvGrpSpPr/>
            <p:nvPr/>
          </p:nvGrpSpPr>
          <p:grpSpPr>
            <a:xfrm>
              <a:off x="8790873" y="-1823333"/>
              <a:ext cx="628698" cy="2564610"/>
              <a:chOff x="8790873" y="-1783273"/>
              <a:chExt cx="628698" cy="2564610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8790873" y="370771"/>
                <a:ext cx="6286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0.10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820529" y="-1783273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316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3" name="Picture 62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137" r="23959"/>
              <a:stretch/>
            </p:blipFill>
            <p:spPr>
              <a:xfrm>
                <a:off x="8856858" y="-1611808"/>
                <a:ext cx="404555" cy="2393145"/>
              </a:xfrm>
              <a:prstGeom prst="rect">
                <a:avLst/>
              </a:prstGeom>
            </p:spPr>
          </p:pic>
        </p:grpSp>
        <p:grpSp>
          <p:nvGrpSpPr>
            <p:cNvPr id="65" name="Group 64"/>
            <p:cNvGrpSpPr/>
            <p:nvPr/>
          </p:nvGrpSpPr>
          <p:grpSpPr>
            <a:xfrm>
              <a:off x="6938905" y="-1846773"/>
              <a:ext cx="628698" cy="2523376"/>
              <a:chOff x="6938905" y="-1783273"/>
              <a:chExt cx="628698" cy="2523376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938905" y="370771"/>
                <a:ext cx="6286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0.14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950747" y="-1783273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193</a:t>
                </a:r>
              </a:p>
            </p:txBody>
          </p:sp>
        </p:grp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20" r="40719"/>
            <a:stretch/>
          </p:blipFill>
          <p:spPr>
            <a:xfrm>
              <a:off x="7025690" y="-1690355"/>
              <a:ext cx="418953" cy="24701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212956" y="1724916"/>
            <a:ext cx="10644086" cy="3098578"/>
            <a:chOff x="-212956" y="1724916"/>
            <a:chExt cx="10644086" cy="309857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018" b="34145"/>
            <a:stretch/>
          </p:blipFill>
          <p:spPr>
            <a:xfrm>
              <a:off x="203200" y="2053652"/>
              <a:ext cx="10058400" cy="1808469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-212956" y="1724916"/>
              <a:ext cx="10644086" cy="3098578"/>
              <a:chOff x="-212956" y="1724916"/>
              <a:chExt cx="10644086" cy="3098578"/>
            </a:xfrm>
          </p:grpSpPr>
          <p:sp>
            <p:nvSpPr>
              <p:cNvPr id="3" name="TextBox 2"/>
              <p:cNvSpPr txBox="1"/>
              <p:nvPr/>
            </p:nvSpPr>
            <p:spPr>
              <a:xfrm rot="16200000">
                <a:off x="-848717" y="2572778"/>
                <a:ext cx="1917854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Actual branch length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286256" y="4454162"/>
                <a:ext cx="42207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optimized by the model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169092" y="3859308"/>
                <a:ext cx="99762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741962" y="3859308"/>
                <a:ext cx="133555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5232399" y="3854871"/>
                <a:ext cx="328421" cy="1765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896370" y="3859308"/>
                <a:ext cx="1805368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 averaged across sites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599607" y="1724916"/>
                <a:ext cx="9661993" cy="3287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8641680" y="3859308"/>
                    <a:ext cx="1789450" cy="58477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averaged across sites+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1680" y="3859308"/>
                    <a:ext cx="1789450" cy="58477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683" t="-3125" r="-5119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40195</TotalTime>
  <Words>302</Words>
  <Application>Microsoft Macintosh PowerPoint</Application>
  <PresentationFormat>Widescreen</PresentationFormat>
  <Paragraphs>103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Cambria Math</vt:lpstr>
      <vt:lpstr>Yu Gothic</vt:lpstr>
      <vt:lpstr>Arial</vt:lpstr>
      <vt:lpstr>Office Theme</vt:lpstr>
      <vt:lpstr>Experimentally Informed Site-Specific Substitution Models Substantially Deepen Divergence Estimates </vt:lpstr>
      <vt:lpstr>Notes</vt:lpstr>
      <vt:lpstr>MAIN FIGURES</vt:lpstr>
      <vt:lpstr>Model feature comparison</vt:lpstr>
      <vt:lpstr>PowerPoint Presentation</vt:lpstr>
      <vt:lpstr>Decay to stationary state</vt:lpstr>
      <vt:lpstr>PowerPoint Presentation</vt:lpstr>
      <vt:lpstr>Simulations</vt:lpstr>
      <vt:lpstr>PowerPoint Presentation</vt:lpstr>
      <vt:lpstr>Model Comparison Trees</vt:lpstr>
      <vt:lpstr>PowerPoint Presentation</vt:lpstr>
      <vt:lpstr>Competing effects</vt:lpstr>
      <vt:lpstr>PowerPoint Presentation</vt:lpstr>
      <vt:lpstr>`phylobayes`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204</cp:revision>
  <dcterms:created xsi:type="dcterms:W3CDTF">2017-11-03T19:06:03Z</dcterms:created>
  <dcterms:modified xsi:type="dcterms:W3CDTF">2018-02-28T22:35:05Z</dcterms:modified>
</cp:coreProperties>
</file>